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87" r:id="rId2"/>
    <p:sldId id="293" r:id="rId3"/>
    <p:sldId id="294" r:id="rId4"/>
    <p:sldId id="297" r:id="rId5"/>
    <p:sldId id="324" r:id="rId6"/>
    <p:sldId id="327" r:id="rId7"/>
    <p:sldId id="328" r:id="rId8"/>
    <p:sldId id="335" r:id="rId9"/>
    <p:sldId id="326" r:id="rId10"/>
    <p:sldId id="325" r:id="rId11"/>
    <p:sldId id="331" r:id="rId12"/>
    <p:sldId id="298" r:id="rId13"/>
    <p:sldId id="330" r:id="rId14"/>
    <p:sldId id="336" r:id="rId15"/>
    <p:sldId id="332" r:id="rId16"/>
    <p:sldId id="333" r:id="rId17"/>
    <p:sldId id="296" r:id="rId18"/>
    <p:sldId id="337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61E37"/>
    <a:srgbClr val="6C6CC5"/>
    <a:srgbClr val="4545C5"/>
    <a:srgbClr val="1B3656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87" d="100"/>
          <a:sy n="87" d="100"/>
        </p:scale>
        <p:origin x="82" y="422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png>
</file>

<file path=ppt/media/image11.wmf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wmf>
</file>

<file path=ppt/media/image23.wmf>
</file>

<file path=ppt/media/image24.gif>
</file>

<file path=ppt/media/image25.gif>
</file>

<file path=ppt/media/image26.wmf>
</file>

<file path=ppt/media/image27.gif>
</file>

<file path=ppt/media/image28.png>
</file>

<file path=ppt/media/image29.png>
</file>

<file path=ppt/media/image3.png>
</file>

<file path=ppt/media/image30.wmf>
</file>

<file path=ppt/media/image31.wmf>
</file>

<file path=ppt/media/image32.png>
</file>

<file path=ppt/media/image33.png>
</file>

<file path=ppt/media/image34.png>
</file>

<file path=ppt/media/image35.jpeg>
</file>

<file path=ppt/media/image36.wmf>
</file>

<file path=ppt/media/image37.png>
</file>

<file path=ppt/media/image38.png>
</file>

<file path=ppt/media/image39.svg>
</file>

<file path=ppt/media/image4.png>
</file>

<file path=ppt/media/image40.wmf>
</file>

<file path=ppt/media/image41.png>
</file>

<file path=ppt/media/image42.wmf>
</file>

<file path=ppt/media/image43.wmf>
</file>

<file path=ppt/media/image44.png>
</file>

<file path=ppt/media/image45.wmf>
</file>

<file path=ppt/media/image46.wmf>
</file>

<file path=ppt/media/image47.wmf>
</file>

<file path=ppt/media/image48.wmf>
</file>

<file path=ppt/media/image49.png>
</file>

<file path=ppt/media/image5.svg>
</file>

<file path=ppt/media/image50.png>
</file>

<file path=ppt/media/image51.wmf>
</file>

<file path=ppt/media/image52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2023/8/14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8/14/2023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oleObject" Target="../embeddings/oleObject5.bin"/><Relationship Id="rId7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30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3.png"/><Relationship Id="rId7" Type="http://schemas.openxmlformats.org/officeDocument/2006/relationships/image" Target="../media/image36.wmf"/><Relationship Id="rId12" Type="http://schemas.openxmlformats.org/officeDocument/2006/relationships/image" Target="../media/image3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.bin"/><Relationship Id="rId11" Type="http://schemas.openxmlformats.org/officeDocument/2006/relationships/image" Target="../media/image38.png"/><Relationship Id="rId5" Type="http://schemas.openxmlformats.org/officeDocument/2006/relationships/image" Target="../media/image35.jpeg"/><Relationship Id="rId10" Type="http://schemas.openxmlformats.org/officeDocument/2006/relationships/image" Target="../media/image37.png"/><Relationship Id="rId4" Type="http://schemas.openxmlformats.org/officeDocument/2006/relationships/image" Target="../media/image34.png"/><Relationship Id="rId9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wmf"/><Relationship Id="rId3" Type="http://schemas.openxmlformats.org/officeDocument/2006/relationships/image" Target="../media/image40.wmf"/><Relationship Id="rId7" Type="http://schemas.openxmlformats.org/officeDocument/2006/relationships/oleObject" Target="../embeddings/oleObject10.bin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wmf"/><Relationship Id="rId5" Type="http://schemas.openxmlformats.org/officeDocument/2006/relationships/oleObject" Target="../embeddings/oleObject9.bin"/><Relationship Id="rId10" Type="http://schemas.openxmlformats.org/officeDocument/2006/relationships/image" Target="../media/image20.svg"/><Relationship Id="rId4" Type="http://schemas.openxmlformats.org/officeDocument/2006/relationships/image" Target="../media/image41.png"/><Relationship Id="rId9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wmf"/><Relationship Id="rId7" Type="http://schemas.openxmlformats.org/officeDocument/2006/relationships/image" Target="../media/image5.svg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46.wmf"/><Relationship Id="rId4" Type="http://schemas.openxmlformats.org/officeDocument/2006/relationships/oleObject" Target="../embeddings/oleObject1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wmf"/><Relationship Id="rId7" Type="http://schemas.openxmlformats.org/officeDocument/2006/relationships/image" Target="../media/image20.svg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48.wmf"/><Relationship Id="rId4" Type="http://schemas.openxmlformats.org/officeDocument/2006/relationships/oleObject" Target="../embeddings/oleObject14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7" Type="http://schemas.openxmlformats.org/officeDocument/2006/relationships/image" Target="../media/image39.sv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52.png"/><Relationship Id="rId4" Type="http://schemas.openxmlformats.org/officeDocument/2006/relationships/image" Target="../media/image51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1.bin"/><Relationship Id="rId10" Type="http://schemas.openxmlformats.org/officeDocument/2006/relationships/image" Target="../media/image5.svg"/><Relationship Id="rId4" Type="http://schemas.openxmlformats.org/officeDocument/2006/relationships/image" Target="../media/image10.png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gif"/><Relationship Id="rId3" Type="http://schemas.openxmlformats.org/officeDocument/2006/relationships/oleObject" Target="../embeddings/oleObject2.bin"/><Relationship Id="rId7" Type="http://schemas.openxmlformats.org/officeDocument/2006/relationships/image" Target="../media/image24.gif"/><Relationship Id="rId12" Type="http://schemas.openxmlformats.org/officeDocument/2006/relationships/image" Target="../media/image20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wmf"/><Relationship Id="rId11" Type="http://schemas.openxmlformats.org/officeDocument/2006/relationships/image" Target="../media/image19.png"/><Relationship Id="rId5" Type="http://schemas.openxmlformats.org/officeDocument/2006/relationships/oleObject" Target="../embeddings/oleObject3.bin"/><Relationship Id="rId10" Type="http://schemas.openxmlformats.org/officeDocument/2006/relationships/image" Target="../media/image26.wmf"/><Relationship Id="rId4" Type="http://schemas.openxmlformats.org/officeDocument/2006/relationships/image" Target="../media/image22.wmf"/><Relationship Id="rId9" Type="http://schemas.openxmlformats.org/officeDocument/2006/relationships/oleObject" Target="../embeddings/oleObject4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26570" y="4489774"/>
            <a:ext cx="243073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参考材料：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0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3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12 </a:t>
              </a:r>
              <a:r>
                <a:rPr lang="zh-CN" altLang="en-US" sz="3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轨道类型、动力学特征及轨道转移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0C9EDEE-C428-CD5D-2D05-1EC178B15FB5}"/>
              </a:ext>
            </a:extLst>
          </p:cNvPr>
          <p:cNvSpPr/>
          <p:nvPr/>
        </p:nvSpPr>
        <p:spPr>
          <a:xfrm>
            <a:off x="3003414" y="4516087"/>
            <a:ext cx="6181775" cy="662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航天动力学引论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 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4.7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节，第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8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章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650274D-9BA1-B051-E073-2FA520F9F45B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 </a:t>
            </a:r>
            <a:r>
              <a:rPr lang="en-US" altLang="zh-CN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in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  <a:sym typeface="+mn-ea"/>
              </a:rPr>
              <a:t>2023</a:t>
            </a: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8894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极轨道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i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i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= 90°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，轨道面进动一阶项为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其它所有摄动都（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）包含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cos </a:t>
            </a:r>
            <a:r>
              <a:rPr lang="en-US" altLang="zh-CN" sz="2400" i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i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项；或（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）只构成短周期项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——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可长期保持</a:t>
            </a:r>
            <a:endParaRPr lang="en-US" alt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太阳同步轨道 </a:t>
            </a:r>
            <a:r>
              <a:rPr lang="en-GB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Sun-synchronous orbit (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SSO)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通常采用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96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分钟近圆轨道（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天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15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圈）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——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需轨控修正</a:t>
            </a:r>
            <a:endParaRPr lang="en-US" altLang="zh-CN" sz="24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特殊轨道类型动力学特征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C33C3AC-10B6-991F-8876-E8BEE686E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4266" y="1052513"/>
            <a:ext cx="2448949" cy="826520"/>
          </a:xfrm>
          <a:prstGeom prst="rect">
            <a:avLst/>
          </a:prstGeom>
          <a:ln>
            <a:solidFill>
              <a:srgbClr val="FF0000"/>
            </a:solidFill>
          </a:ln>
        </p:spPr>
      </p:pic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38C595C2-25A8-DFDC-AD0F-8E4A472774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5224341"/>
              </p:ext>
            </p:extLst>
          </p:nvPr>
        </p:nvGraphicFramePr>
        <p:xfrm>
          <a:off x="7856537" y="3632993"/>
          <a:ext cx="1197529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448200" imgH="190800" progId="Equation.AxMath">
                  <p:embed/>
                </p:oleObj>
              </mc:Choice>
              <mc:Fallback>
                <p:oleObj name="AxMath" r:id="rId3" imgW="448200" imgH="190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56537" y="3632993"/>
                        <a:ext cx="1197529" cy="509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D03E637C-8872-CA37-FCBD-D925AF5EF1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5122837"/>
              </p:ext>
            </p:extLst>
          </p:nvPr>
        </p:nvGraphicFramePr>
        <p:xfrm>
          <a:off x="855662" y="4978968"/>
          <a:ext cx="10928350" cy="765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5283720" imgH="369360" progId="Equation.AxMath">
                  <p:embed/>
                </p:oleObj>
              </mc:Choice>
              <mc:Fallback>
                <p:oleObj name="AxMath" r:id="rId5" imgW="5283720" imgH="36936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38C595C2-25A8-DFDC-AD0F-8E4A472774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55662" y="4978968"/>
                        <a:ext cx="10928350" cy="765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形 6" descr="困惑的脸轮廓 纯色填充">
            <a:extLst>
              <a:ext uri="{FF2B5EF4-FFF2-40B4-BE49-F238E27FC236}">
                <a16:creationId xmlns:a16="http://schemas.microsoft.com/office/drawing/2014/main" id="{CF58C766-94DE-2CB5-0AC2-DD29344710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717505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524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5620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太阳同步轨道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相同的地方时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相近的太阳对地光照条件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——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资源、侦察、气象卫星等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通常采用晨昏轨道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避免对地镜头被太阳直射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光学半年不可见 （</a:t>
            </a:r>
            <a:r>
              <a:rPr lang="en-US" altLang="zh-CN" sz="20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Orbitron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演示）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特殊轨道类型动力学特征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4" name="图形 3" descr="紧张的脸轮廓 纯色填充">
            <a:extLst>
              <a:ext uri="{FF2B5EF4-FFF2-40B4-BE49-F238E27FC236}">
                <a16:creationId xmlns:a16="http://schemas.microsoft.com/office/drawing/2014/main" id="{632FE3BB-B256-B7C4-3D67-23337917F4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15739"/>
            <a:ext cx="571360" cy="571360"/>
          </a:xfrm>
          <a:prstGeom prst="rect">
            <a:avLst/>
          </a:prstGeom>
        </p:spPr>
      </p:pic>
      <p:pic>
        <p:nvPicPr>
          <p:cNvPr id="6" name="图片 5" descr="图表, 图示&#10;&#10;中度可信度描述已自动生成">
            <a:extLst>
              <a:ext uri="{FF2B5EF4-FFF2-40B4-BE49-F238E27FC236}">
                <a16:creationId xmlns:a16="http://schemas.microsoft.com/office/drawing/2014/main" id="{3483DA68-B029-C2F4-DBB6-1318FC1E39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324" y="3125959"/>
            <a:ext cx="5844327" cy="29771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6323855-0441-A020-33AA-FCEEA87E4A2C}"/>
              </a:ext>
            </a:extLst>
          </p:cNvPr>
          <p:cNvSpPr txBox="1"/>
          <p:nvPr/>
        </p:nvSpPr>
        <p:spPr>
          <a:xfrm>
            <a:off x="8173607" y="6182194"/>
            <a:ext cx="27767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在黄道坐标系下观察轨道</a:t>
            </a:r>
            <a:endParaRPr lang="en-US" altLang="zh-CN" sz="1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35260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567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（拱线）静止轨道 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 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冻结轨道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Molniya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型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早期：军事卫星；现在：民用通讯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临界倾角共振问题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特殊轨道类型动力学特征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39CB37A-D456-783D-878E-01A7BB44B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343" y="3578807"/>
            <a:ext cx="2311154" cy="57947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3AD5FD9-1E02-B001-BF12-5E1EBB25C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666" y="3240939"/>
            <a:ext cx="2311153" cy="33579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97BF2F5-7F9F-EB54-FA00-CE34867ADE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1" r="2672" b="65084"/>
          <a:stretch/>
        </p:blipFill>
        <p:spPr>
          <a:xfrm>
            <a:off x="924242" y="4206481"/>
            <a:ext cx="5439336" cy="1116829"/>
          </a:xfrm>
          <a:prstGeom prst="rect">
            <a:avLst/>
          </a:prstGeom>
        </p:spPr>
      </p:pic>
      <p:pic>
        <p:nvPicPr>
          <p:cNvPr id="8" name="Picture 7" descr="C:\Users\lenovo\Desktop\2015杰青结题\molniya_track-1.jpg">
            <a:extLst>
              <a:ext uri="{FF2B5EF4-FFF2-40B4-BE49-F238E27FC236}">
                <a16:creationId xmlns:a16="http://schemas.microsoft.com/office/drawing/2014/main" id="{D2B8499F-0E32-475E-7908-6E640BDAA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385788" y="784939"/>
            <a:ext cx="4226861" cy="2384309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pic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DB38377B-730F-8EC7-65F0-D0BA468D63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5191348"/>
              </p:ext>
            </p:extLst>
          </p:nvPr>
        </p:nvGraphicFramePr>
        <p:xfrm>
          <a:off x="851778" y="2421750"/>
          <a:ext cx="3638550" cy="933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571400" imgH="403920" progId="Equation.AxMath">
                  <p:embed/>
                </p:oleObj>
              </mc:Choice>
              <mc:Fallback>
                <p:oleObj name="AxMath" r:id="rId6" imgW="1571400" imgH="4039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51778" y="2421750"/>
                        <a:ext cx="3638550" cy="933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 9">
            <a:extLst>
              <a:ext uri="{FF2B5EF4-FFF2-40B4-BE49-F238E27FC236}">
                <a16:creationId xmlns:a16="http://schemas.microsoft.com/office/drawing/2014/main" id="{4B70D966-F5FF-6B3F-87D5-B2F24ABD34FD}"/>
              </a:ext>
            </a:extLst>
          </p:cNvPr>
          <p:cNvSpPr/>
          <p:nvPr/>
        </p:nvSpPr>
        <p:spPr>
          <a:xfrm>
            <a:off x="1956678" y="3578807"/>
            <a:ext cx="1300163" cy="539538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6A6AE13-55FD-4180-14CD-3ADF992AA365}"/>
              </a:ext>
            </a:extLst>
          </p:cNvPr>
          <p:cNvSpPr/>
          <p:nvPr/>
        </p:nvSpPr>
        <p:spPr>
          <a:xfrm>
            <a:off x="3991387" y="4887961"/>
            <a:ext cx="568792" cy="305564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C7B472C-9917-B566-1827-2D4DE3B436B8}"/>
              </a:ext>
            </a:extLst>
          </p:cNvPr>
          <p:cNvSpPr txBox="1"/>
          <p:nvPr/>
        </p:nvSpPr>
        <p:spPr>
          <a:xfrm>
            <a:off x="4346986" y="2455880"/>
            <a:ext cx="1823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轨道特性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7F4F1D4-46CB-7982-D5F9-A226CD6E9C44}"/>
              </a:ext>
            </a:extLst>
          </p:cNvPr>
          <p:cNvSpPr txBox="1"/>
          <p:nvPr/>
        </p:nvSpPr>
        <p:spPr>
          <a:xfrm>
            <a:off x="4283395" y="2926764"/>
            <a:ext cx="19505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应用需求</a:t>
            </a:r>
            <a:endParaRPr lang="en-US" altLang="zh-CN" sz="1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524E707-ECA3-355F-92A9-65436CC8B2C9}"/>
              </a:ext>
            </a:extLst>
          </p:cNvPr>
          <p:cNvSpPr/>
          <p:nvPr/>
        </p:nvSpPr>
        <p:spPr>
          <a:xfrm>
            <a:off x="2444526" y="4491973"/>
            <a:ext cx="1142831" cy="2087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形 14" descr="困惑的脸轮廓 纯色填充">
            <a:extLst>
              <a:ext uri="{FF2B5EF4-FFF2-40B4-BE49-F238E27FC236}">
                <a16:creationId xmlns:a16="http://schemas.microsoft.com/office/drawing/2014/main" id="{97A84F0E-B3FA-F6A6-96DA-0552C40460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0" y="717505"/>
            <a:ext cx="571360" cy="57136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C7751B9-A44D-A1D3-0B5A-E7BCAF95B19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4519" y="4491973"/>
            <a:ext cx="3007205" cy="2120519"/>
          </a:xfrm>
          <a:prstGeom prst="rect">
            <a:avLst/>
          </a:prstGeom>
        </p:spPr>
      </p:pic>
      <p:pic>
        <p:nvPicPr>
          <p:cNvPr id="17" name="图形 16" descr="眩晕的脸轮廓 纯色填充">
            <a:extLst>
              <a:ext uri="{FF2B5EF4-FFF2-40B4-BE49-F238E27FC236}">
                <a16:creationId xmlns:a16="http://schemas.microsoft.com/office/drawing/2014/main" id="{DF59265F-7F73-6912-4149-5CE4DD4A6A2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85680" y="5998495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610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10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（拱线）静止轨道 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 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冻结轨道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非临界倾角条件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奇次带谐项起主要作用（与偶次项平衡）；考虑高阶项不破坏该系统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该特解在完成力学系统中是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稳定的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可与太阳同步轨道相结合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，应用于对高度敏感的遥感卫星等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特殊轨道类型动力学特征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27D9E0F6-7E17-E5B3-995F-3680A2CEF4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6285180"/>
              </p:ext>
            </p:extLst>
          </p:nvPr>
        </p:nvGraphicFramePr>
        <p:xfrm>
          <a:off x="1843820" y="2519348"/>
          <a:ext cx="2203854" cy="772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987480" imgH="346680" progId="Equation.AxMath">
                  <p:embed/>
                </p:oleObj>
              </mc:Choice>
              <mc:Fallback>
                <p:oleObj name="AxMath" r:id="rId2" imgW="987480" imgH="3466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43820" y="2519348"/>
                        <a:ext cx="2203854" cy="772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图片 14">
            <a:extLst>
              <a:ext uri="{FF2B5EF4-FFF2-40B4-BE49-F238E27FC236}">
                <a16:creationId xmlns:a16="http://schemas.microsoft.com/office/drawing/2014/main" id="{EEECB479-576D-BE28-60EB-288F723EA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8983" y="2828517"/>
            <a:ext cx="5459657" cy="600483"/>
          </a:xfrm>
          <a:prstGeom prst="rect">
            <a:avLst/>
          </a:prstGeom>
        </p:spPr>
      </p:pic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EF14892C-A556-23C3-A0D0-5C43E02F4A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310011"/>
              </p:ext>
            </p:extLst>
          </p:nvPr>
        </p:nvGraphicFramePr>
        <p:xfrm>
          <a:off x="5928983" y="2428651"/>
          <a:ext cx="10033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501120" imgH="190800" progId="Equation.AxMath">
                  <p:embed/>
                </p:oleObj>
              </mc:Choice>
              <mc:Fallback>
                <p:oleObj name="AxMath" r:id="rId5" imgW="501120" imgH="190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928983" y="2428651"/>
                        <a:ext cx="100330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>
            <a:extLst>
              <a:ext uri="{FF2B5EF4-FFF2-40B4-BE49-F238E27FC236}">
                <a16:creationId xmlns:a16="http://schemas.microsoft.com/office/drawing/2014/main" id="{EDFA068B-8E5F-485A-435E-78648846087E}"/>
              </a:ext>
            </a:extLst>
          </p:cNvPr>
          <p:cNvSpPr/>
          <p:nvPr/>
        </p:nvSpPr>
        <p:spPr>
          <a:xfrm>
            <a:off x="10348181" y="2908328"/>
            <a:ext cx="1040460" cy="383432"/>
          </a:xfrm>
          <a:prstGeom prst="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箭头: 右 17">
            <a:extLst>
              <a:ext uri="{FF2B5EF4-FFF2-40B4-BE49-F238E27FC236}">
                <a16:creationId xmlns:a16="http://schemas.microsoft.com/office/drawing/2014/main" id="{D0145656-CA52-FC55-C8A2-1F9088EC51AB}"/>
              </a:ext>
            </a:extLst>
          </p:cNvPr>
          <p:cNvSpPr/>
          <p:nvPr/>
        </p:nvSpPr>
        <p:spPr>
          <a:xfrm>
            <a:off x="4700954" y="2519348"/>
            <a:ext cx="738554" cy="7724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494BB7B2-0F0F-DFC6-C57A-0AB607CE0B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237783"/>
              </p:ext>
            </p:extLst>
          </p:nvPr>
        </p:nvGraphicFramePr>
        <p:xfrm>
          <a:off x="9582188" y="2030539"/>
          <a:ext cx="1806453" cy="322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1067760" imgH="190800" progId="Equation.AxMath">
                  <p:embed/>
                </p:oleObj>
              </mc:Choice>
              <mc:Fallback>
                <p:oleObj name="AxMath" r:id="rId7" imgW="1067760" imgH="190800" progId="Equation.AxMath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EF14892C-A556-23C3-A0D0-5C43E02F4A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582188" y="2030539"/>
                        <a:ext cx="1806453" cy="32210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文本框 21">
            <a:extLst>
              <a:ext uri="{FF2B5EF4-FFF2-40B4-BE49-F238E27FC236}">
                <a16:creationId xmlns:a16="http://schemas.microsoft.com/office/drawing/2014/main" id="{03203897-30FC-7EA1-D54E-9706906FDA7C}"/>
              </a:ext>
            </a:extLst>
          </p:cNvPr>
          <p:cNvSpPr txBox="1"/>
          <p:nvPr/>
        </p:nvSpPr>
        <p:spPr>
          <a:xfrm>
            <a:off x="4047674" y="3291760"/>
            <a:ext cx="187936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（书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P134-138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3" name="图形 22" descr="紧张的脸轮廓 纯色填充">
            <a:extLst>
              <a:ext uri="{FF2B5EF4-FFF2-40B4-BE49-F238E27FC236}">
                <a16:creationId xmlns:a16="http://schemas.microsoft.com/office/drawing/2014/main" id="{F6FDF743-0B74-0EDB-8573-062B6D9AFE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715739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13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是否还记得这一页？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（第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节课）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特殊轨道类型动力学特征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43CE994-962D-2C5C-F2E6-36112681B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687" y="1929380"/>
            <a:ext cx="8183500" cy="4472452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2" name="图形 1" descr="困惑的脸轮廓 纯色填充">
            <a:extLst>
              <a:ext uri="{FF2B5EF4-FFF2-40B4-BE49-F238E27FC236}">
                <a16:creationId xmlns:a16="http://schemas.microsoft.com/office/drawing/2014/main" id="{D546B3CD-77CE-ABFC-C44D-506F9422F1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717505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786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540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问：想要追上临近轨道靠前的目标，应该怎么操作？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轨道转移的方式：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脉冲式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瞬时冲量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小推力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持续作用力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轨道转移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823AD689-F051-4F5E-0F6B-E12A5D6587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1757843"/>
              </p:ext>
            </p:extLst>
          </p:nvPr>
        </p:nvGraphicFramePr>
        <p:xfrm>
          <a:off x="4657725" y="4510088"/>
          <a:ext cx="41592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207720" imgH="189360" progId="Equation.AxMath">
                  <p:embed/>
                </p:oleObj>
              </mc:Choice>
              <mc:Fallback>
                <p:oleObj name="AxMath" r:id="rId2" imgW="207720" imgH="189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57725" y="4510088"/>
                        <a:ext cx="41592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1E3FFE41-66B0-4866-51DC-4AFBBFC002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649416"/>
              </p:ext>
            </p:extLst>
          </p:nvPr>
        </p:nvGraphicFramePr>
        <p:xfrm>
          <a:off x="5020993" y="4953855"/>
          <a:ext cx="2098675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049040" imgH="348480" progId="Equation.AxMath">
                  <p:embed/>
                </p:oleObj>
              </mc:Choice>
              <mc:Fallback>
                <p:oleObj name="AxMath" r:id="rId4" imgW="1049040" imgH="3484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20993" y="4953855"/>
                        <a:ext cx="2098675" cy="69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形 5" descr="困惑的脸轮廓 纯色填充">
            <a:extLst>
              <a:ext uri="{FF2B5EF4-FFF2-40B4-BE49-F238E27FC236}">
                <a16:creationId xmlns:a16="http://schemas.microsoft.com/office/drawing/2014/main" id="{6A5EDF99-7C73-F66A-094C-BB81D7F9B2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7505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977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9048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脉冲式变轨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分解到</a:t>
            </a:r>
            <a:r>
              <a:rPr lang="en-US" altLang="zh-CN" sz="28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STW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或</a:t>
            </a:r>
            <a:r>
              <a:rPr lang="en-US" altLang="zh-CN" sz="28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UNW 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=&gt; 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Gauss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型摄动运动方程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通常最高效的脉冲方向：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U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方向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改变轨道面的脉冲方向：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W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方向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轨道转移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9B9FF2A-676D-3CF1-B0C3-B2F67AA5905C}"/>
              </a:ext>
            </a:extLst>
          </p:cNvPr>
          <p:cNvSpPr txBox="1"/>
          <p:nvPr/>
        </p:nvSpPr>
        <p:spPr>
          <a:xfrm>
            <a:off x="6221709" y="2578478"/>
            <a:ext cx="19505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为什么？</a:t>
            </a:r>
            <a:endParaRPr lang="en-US" altLang="zh-CN" sz="1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8628E44F-5DD0-0FB3-A076-1125016C4F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0825039"/>
              </p:ext>
            </p:extLst>
          </p:nvPr>
        </p:nvGraphicFramePr>
        <p:xfrm>
          <a:off x="2598834" y="2983059"/>
          <a:ext cx="2990850" cy="140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495440" imgH="700920" progId="Equation.AxMath">
                  <p:embed/>
                </p:oleObj>
              </mc:Choice>
              <mc:Fallback>
                <p:oleObj name="AxMath" r:id="rId2" imgW="1495440" imgH="7009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598834" y="2983059"/>
                        <a:ext cx="2990850" cy="140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FF4AF655-9F6E-3187-7251-AFB9A0BEBE1D}"/>
              </a:ext>
            </a:extLst>
          </p:cNvPr>
          <p:cNvSpPr txBox="1"/>
          <p:nvPr/>
        </p:nvSpPr>
        <p:spPr>
          <a:xfrm>
            <a:off x="5014231" y="3145638"/>
            <a:ext cx="52082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要增加 </a:t>
            </a:r>
            <a:r>
              <a:rPr lang="en-US" altLang="zh-CN" sz="1800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</a:t>
            </a:r>
            <a:r>
              <a:rPr lang="zh-CN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，在近地点（</a:t>
            </a:r>
            <a:r>
              <a:rPr lang="en-US" altLang="zh-CN" sz="1800" i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v </a:t>
            </a:r>
            <a:r>
              <a:rPr lang="zh-CN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最大）所需能量最小</a:t>
            </a:r>
            <a:endParaRPr lang="en-US" altLang="zh-CN" sz="18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E1952841-0AF3-608A-D198-E824FBDF8E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9371333"/>
              </p:ext>
            </p:extLst>
          </p:nvPr>
        </p:nvGraphicFramePr>
        <p:xfrm>
          <a:off x="2598834" y="4972630"/>
          <a:ext cx="3390900" cy="153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695240" imgH="765720" progId="Equation.AxMath">
                  <p:embed/>
                </p:oleObj>
              </mc:Choice>
              <mc:Fallback>
                <p:oleObj name="AxMath" r:id="rId4" imgW="1695240" imgH="76572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8628E44F-5DD0-0FB3-A076-1125016C4F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98834" y="4972630"/>
                        <a:ext cx="3390900" cy="153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A84AD436-4C97-3D03-5DE5-CAE1733D75DD}"/>
              </a:ext>
            </a:extLst>
          </p:cNvPr>
          <p:cNvSpPr txBox="1"/>
          <p:nvPr/>
        </p:nvSpPr>
        <p:spPr>
          <a:xfrm>
            <a:off x="5589684" y="5131399"/>
            <a:ext cx="37865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在升交点处变轨，所需能量最小</a:t>
            </a:r>
            <a:endParaRPr lang="en-US" altLang="zh-CN" sz="18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95477C2-B0F1-A503-2F56-479ACD6E6326}"/>
              </a:ext>
            </a:extLst>
          </p:cNvPr>
          <p:cNvSpPr txBox="1"/>
          <p:nvPr/>
        </p:nvSpPr>
        <p:spPr>
          <a:xfrm>
            <a:off x="6046126" y="5841889"/>
            <a:ext cx="43170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在最高</a:t>
            </a:r>
            <a:r>
              <a:rPr lang="en-US" altLang="zh-CN" sz="1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/</a:t>
            </a:r>
            <a:r>
              <a:rPr lang="zh-CN" altLang="en-US" sz="1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低纬度处变轨，所需能量最小</a:t>
            </a:r>
            <a:endParaRPr lang="en-US" altLang="zh-CN" sz="1800" b="1" dirty="0">
              <a:solidFill>
                <a:srgbClr val="0000F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13" name="图形 12" descr="紧张的脸轮廓 纯色填充">
            <a:extLst>
              <a:ext uri="{FF2B5EF4-FFF2-40B4-BE49-F238E27FC236}">
                <a16:creationId xmlns:a16="http://schemas.microsoft.com/office/drawing/2014/main" id="{D678A505-CCB6-B82B-B98A-FE0364DEF9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5739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08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382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霍曼（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Hohmann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）转移轨道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共面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圆轨道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两次变轨最省能量方式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转移轨道（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MTO; GTO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近地点通常不超过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400km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，降低</a:t>
            </a:r>
            <a:r>
              <a:rPr lang="en-US" altLang="zh-CN" sz="20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Δ</a:t>
            </a:r>
            <a:r>
              <a:rPr lang="en-US" altLang="zh-CN" sz="2000" b="1" i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v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需求；方便火箭再入大气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轨道转移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E04758D-2224-3F9F-D2F5-96D569DE9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1" y="2067291"/>
            <a:ext cx="4555880" cy="3332193"/>
          </a:xfrm>
          <a:prstGeom prst="rect">
            <a:avLst/>
          </a:prstGeom>
        </p:spPr>
      </p:pic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0EF9F075-C323-9240-A50C-84FB5444B1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715739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113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8" y="1052513"/>
            <a:ext cx="6357392" cy="5279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Lambert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方程：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两点边值问题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二体问题意义下的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任意两点轨道转移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所需要的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时间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仅与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始末的几何构型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以及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转移轨道半长径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有关，而与其它轨道参数无关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给定始末位置和转移时间，求始末速度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轨道转移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A67BFFA-FAF3-F33B-5CBB-1EE28FD55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1881" y="2439081"/>
            <a:ext cx="5067711" cy="417921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76E10D7-6D67-5B8B-156E-DE9FFAF04AEE}"/>
              </a:ext>
            </a:extLst>
          </p:cNvPr>
          <p:cNvSpPr/>
          <p:nvPr/>
        </p:nvSpPr>
        <p:spPr>
          <a:xfrm>
            <a:off x="6765379" y="1295556"/>
            <a:ext cx="5067711" cy="1053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猪排图 </a:t>
            </a:r>
            <a:r>
              <a:rPr lang="en-GB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Pork Chop Plots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寻找发射窗口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E7D8C6F9-28E9-5FCD-5D33-DFB76E158D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7470422"/>
              </p:ext>
            </p:extLst>
          </p:nvPr>
        </p:nvGraphicFramePr>
        <p:xfrm>
          <a:off x="2649582" y="3228975"/>
          <a:ext cx="21780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089360" imgH="199800" progId="Equation.AxMath">
                  <p:embed/>
                </p:oleObj>
              </mc:Choice>
              <mc:Fallback>
                <p:oleObj name="AxMath" r:id="rId3" imgW="108936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49582" y="3228975"/>
                        <a:ext cx="217805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图片 9">
            <a:extLst>
              <a:ext uri="{FF2B5EF4-FFF2-40B4-BE49-F238E27FC236}">
                <a16:creationId xmlns:a16="http://schemas.microsoft.com/office/drawing/2014/main" id="{23032F46-BCAF-C965-C1B5-8B11B11898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8596" y="3692114"/>
            <a:ext cx="3100023" cy="1832096"/>
          </a:xfrm>
          <a:prstGeom prst="rect">
            <a:avLst/>
          </a:prstGeom>
        </p:spPr>
      </p:pic>
      <p:pic>
        <p:nvPicPr>
          <p:cNvPr id="11" name="图形 10" descr="眩晕的脸轮廓 纯色填充">
            <a:extLst>
              <a:ext uri="{FF2B5EF4-FFF2-40B4-BE49-F238E27FC236}">
                <a16:creationId xmlns:a16="http://schemas.microsoft.com/office/drawing/2014/main" id="{7E8FFCF4-87BB-8DD6-4255-423F749D66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711200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86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918443" y="1471212"/>
            <a:ext cx="6413227" cy="4067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轨道类型和动力学特征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地球同步轨道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太阳同步轨道和极轨道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（拱线）静止轨道 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 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冻结轨道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DRO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轨道转移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提纲</a:t>
            </a:r>
          </a:p>
        </p:txBody>
      </p:sp>
    </p:spTree>
    <p:extLst>
      <p:ext uri="{BB962C8B-B14F-4D97-AF65-F5344CB8AC3E}">
        <p14:creationId xmlns:p14="http://schemas.microsoft.com/office/powerpoint/2010/main" val="3883279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45227" cy="2578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近地轨道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Low Earth orbit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LEO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通常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&lt;2000km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中地球轨道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Medium Earth orbit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MEO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2000-35786 km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。半同步卫星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~22000km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，如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GNSS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转移轨道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Medium Earth Transfer orbit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MTO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; Geostationary Transfer orbit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GTO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）过渡轨道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大椭圆轨道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Highly elliptical/eccentric orbit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HEO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）大偏心率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 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地球同步轨道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Geosynchronous orbit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GSO/GEO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~35786 km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轨道分类与分布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E10D15-AA7F-4786-28BD-DFDC118B72B0}"/>
              </a:ext>
            </a:extLst>
          </p:cNvPr>
          <p:cNvSpPr txBox="1"/>
          <p:nvPr/>
        </p:nvSpPr>
        <p:spPr>
          <a:xfrm>
            <a:off x="3131071" y="593605"/>
            <a:ext cx="6112238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低轨？高轨？其它？</a:t>
            </a:r>
            <a:endParaRPr lang="en-US" altLang="zh-CN" sz="1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7" name="图片 6" descr="图表, 散点图&#10;&#10;描述已自动生成">
            <a:extLst>
              <a:ext uri="{FF2B5EF4-FFF2-40B4-BE49-F238E27FC236}">
                <a16:creationId xmlns:a16="http://schemas.microsoft.com/office/drawing/2014/main" id="{76C47FD1-9EA0-C67C-FDAE-6262FCA9D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489" y="3704232"/>
            <a:ext cx="4109020" cy="2833807"/>
          </a:xfrm>
          <a:prstGeom prst="rect">
            <a:avLst/>
          </a:prstGeom>
        </p:spPr>
      </p:pic>
      <p:pic>
        <p:nvPicPr>
          <p:cNvPr id="11" name="图片 10" descr="图表, 散点图&#10;&#10;描述已自动生成">
            <a:extLst>
              <a:ext uri="{FF2B5EF4-FFF2-40B4-BE49-F238E27FC236}">
                <a16:creationId xmlns:a16="http://schemas.microsoft.com/office/drawing/2014/main" id="{1B8D1F81-0C46-6CA9-7AA1-F0730061C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376" y="3697485"/>
            <a:ext cx="5728337" cy="2840554"/>
          </a:xfrm>
          <a:prstGeom prst="rect">
            <a:avLst/>
          </a:prstGeom>
        </p:spPr>
      </p:pic>
      <p:sp>
        <p:nvSpPr>
          <p:cNvPr id="12" name="椭圆 11">
            <a:extLst>
              <a:ext uri="{FF2B5EF4-FFF2-40B4-BE49-F238E27FC236}">
                <a16:creationId xmlns:a16="http://schemas.microsoft.com/office/drawing/2014/main" id="{B9ECDFCF-C4F2-979D-7907-17CB1A8D47EA}"/>
              </a:ext>
            </a:extLst>
          </p:cNvPr>
          <p:cNvSpPr/>
          <p:nvPr/>
        </p:nvSpPr>
        <p:spPr>
          <a:xfrm>
            <a:off x="3056791" y="4226311"/>
            <a:ext cx="805736" cy="96795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D3EE829-175B-B0E8-8BFD-5327873353B7}"/>
              </a:ext>
            </a:extLst>
          </p:cNvPr>
          <p:cNvSpPr/>
          <p:nvPr/>
        </p:nvSpPr>
        <p:spPr>
          <a:xfrm>
            <a:off x="1614288" y="5246557"/>
            <a:ext cx="674558" cy="98931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604CCC8-4894-B7BB-B398-0AA2B666F552}"/>
              </a:ext>
            </a:extLst>
          </p:cNvPr>
          <p:cNvSpPr/>
          <p:nvPr/>
        </p:nvSpPr>
        <p:spPr>
          <a:xfrm>
            <a:off x="4331000" y="5600494"/>
            <a:ext cx="674558" cy="67455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F49E45C6-8ADD-7F29-B9A3-784ED0389598}"/>
              </a:ext>
            </a:extLst>
          </p:cNvPr>
          <p:cNvSpPr/>
          <p:nvPr/>
        </p:nvSpPr>
        <p:spPr>
          <a:xfrm>
            <a:off x="6242782" y="5714857"/>
            <a:ext cx="599467" cy="59946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8F3F39BB-EB47-61ED-C3E7-369488941C76}"/>
              </a:ext>
            </a:extLst>
          </p:cNvPr>
          <p:cNvSpPr/>
          <p:nvPr/>
        </p:nvSpPr>
        <p:spPr>
          <a:xfrm>
            <a:off x="8400605" y="3771951"/>
            <a:ext cx="674558" cy="67455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42AE4301-5DD7-B577-E371-964DC5D50AD7}"/>
              </a:ext>
            </a:extLst>
          </p:cNvPr>
          <p:cNvSpPr/>
          <p:nvPr/>
        </p:nvSpPr>
        <p:spPr>
          <a:xfrm>
            <a:off x="7397646" y="4519703"/>
            <a:ext cx="674558" cy="67455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300AC44B-06C1-4EA8-3C3E-B5F56FCD1BC9}"/>
              </a:ext>
            </a:extLst>
          </p:cNvPr>
          <p:cNvSpPr/>
          <p:nvPr/>
        </p:nvSpPr>
        <p:spPr>
          <a:xfrm>
            <a:off x="3138909" y="5732212"/>
            <a:ext cx="674558" cy="67455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54A1FC26-F7D3-49D7-C3B7-3BC48FADB3C8}"/>
              </a:ext>
            </a:extLst>
          </p:cNvPr>
          <p:cNvSpPr/>
          <p:nvPr/>
        </p:nvSpPr>
        <p:spPr>
          <a:xfrm rot="19542495">
            <a:off x="1763484" y="3847627"/>
            <a:ext cx="3258056" cy="957457"/>
          </a:xfrm>
          <a:custGeom>
            <a:avLst/>
            <a:gdLst>
              <a:gd name="connsiteX0" fmla="*/ 0 w 2390634"/>
              <a:gd name="connsiteY0" fmla="*/ 247328 h 494656"/>
              <a:gd name="connsiteX1" fmla="*/ 1195317 w 2390634"/>
              <a:gd name="connsiteY1" fmla="*/ 0 h 494656"/>
              <a:gd name="connsiteX2" fmla="*/ 2390634 w 2390634"/>
              <a:gd name="connsiteY2" fmla="*/ 247328 h 494656"/>
              <a:gd name="connsiteX3" fmla="*/ 1195317 w 2390634"/>
              <a:gd name="connsiteY3" fmla="*/ 494656 h 494656"/>
              <a:gd name="connsiteX4" fmla="*/ 0 w 2390634"/>
              <a:gd name="connsiteY4" fmla="*/ 247328 h 494656"/>
              <a:gd name="connsiteX0" fmla="*/ 0 w 3212789"/>
              <a:gd name="connsiteY0" fmla="*/ 279351 h 1000763"/>
              <a:gd name="connsiteX1" fmla="*/ 1195317 w 3212789"/>
              <a:gd name="connsiteY1" fmla="*/ 32023 h 1000763"/>
              <a:gd name="connsiteX2" fmla="*/ 3212789 w 3212789"/>
              <a:gd name="connsiteY2" fmla="*/ 976094 h 1000763"/>
              <a:gd name="connsiteX3" fmla="*/ 1195317 w 3212789"/>
              <a:gd name="connsiteY3" fmla="*/ 526679 h 1000763"/>
              <a:gd name="connsiteX4" fmla="*/ 0 w 3212789"/>
              <a:gd name="connsiteY4" fmla="*/ 279351 h 1000763"/>
              <a:gd name="connsiteX0" fmla="*/ 0 w 3256718"/>
              <a:gd name="connsiteY0" fmla="*/ 481276 h 977184"/>
              <a:gd name="connsiteX1" fmla="*/ 1239246 w 3256718"/>
              <a:gd name="connsiteY1" fmla="*/ 9891 h 977184"/>
              <a:gd name="connsiteX2" fmla="*/ 3256718 w 3256718"/>
              <a:gd name="connsiteY2" fmla="*/ 953962 h 977184"/>
              <a:gd name="connsiteX3" fmla="*/ 1239246 w 3256718"/>
              <a:gd name="connsiteY3" fmla="*/ 504547 h 977184"/>
              <a:gd name="connsiteX4" fmla="*/ 0 w 3256718"/>
              <a:gd name="connsiteY4" fmla="*/ 481276 h 977184"/>
              <a:gd name="connsiteX0" fmla="*/ 1241 w 3257959"/>
              <a:gd name="connsiteY0" fmla="*/ 480093 h 973520"/>
              <a:gd name="connsiteX1" fmla="*/ 1240487 w 3257959"/>
              <a:gd name="connsiteY1" fmla="*/ 8708 h 973520"/>
              <a:gd name="connsiteX2" fmla="*/ 3257959 w 3257959"/>
              <a:gd name="connsiteY2" fmla="*/ 952779 h 973520"/>
              <a:gd name="connsiteX3" fmla="*/ 1453295 w 3257959"/>
              <a:gd name="connsiteY3" fmla="*/ 430758 h 973520"/>
              <a:gd name="connsiteX4" fmla="*/ 1241 w 3257959"/>
              <a:gd name="connsiteY4" fmla="*/ 480093 h 973520"/>
              <a:gd name="connsiteX0" fmla="*/ 111 w 3256829"/>
              <a:gd name="connsiteY0" fmla="*/ 453998 h 947425"/>
              <a:gd name="connsiteX1" fmla="*/ 1384600 w 3256829"/>
              <a:gd name="connsiteY1" fmla="*/ 9084 h 947425"/>
              <a:gd name="connsiteX2" fmla="*/ 3256829 w 3256829"/>
              <a:gd name="connsiteY2" fmla="*/ 926684 h 947425"/>
              <a:gd name="connsiteX3" fmla="*/ 1452165 w 3256829"/>
              <a:gd name="connsiteY3" fmla="*/ 404663 h 947425"/>
              <a:gd name="connsiteX4" fmla="*/ 111 w 3256829"/>
              <a:gd name="connsiteY4" fmla="*/ 453998 h 947425"/>
              <a:gd name="connsiteX0" fmla="*/ 6 w 3256724"/>
              <a:gd name="connsiteY0" fmla="*/ 410505 h 903932"/>
              <a:gd name="connsiteX1" fmla="*/ 1436003 w 3256724"/>
              <a:gd name="connsiteY1" fmla="*/ 9788 h 903932"/>
              <a:gd name="connsiteX2" fmla="*/ 3256724 w 3256724"/>
              <a:gd name="connsiteY2" fmla="*/ 883191 h 903932"/>
              <a:gd name="connsiteX3" fmla="*/ 1452060 w 3256724"/>
              <a:gd name="connsiteY3" fmla="*/ 361170 h 903932"/>
              <a:gd name="connsiteX4" fmla="*/ 6 w 3256724"/>
              <a:gd name="connsiteY4" fmla="*/ 410505 h 903932"/>
              <a:gd name="connsiteX0" fmla="*/ 8 w 3256726"/>
              <a:gd name="connsiteY0" fmla="*/ 414002 h 907429"/>
              <a:gd name="connsiteX1" fmla="*/ 1436005 w 3256726"/>
              <a:gd name="connsiteY1" fmla="*/ 13285 h 907429"/>
              <a:gd name="connsiteX2" fmla="*/ 3256726 w 3256726"/>
              <a:gd name="connsiteY2" fmla="*/ 886688 h 907429"/>
              <a:gd name="connsiteX3" fmla="*/ 1452062 w 3256726"/>
              <a:gd name="connsiteY3" fmla="*/ 364667 h 907429"/>
              <a:gd name="connsiteX4" fmla="*/ 8 w 3256726"/>
              <a:gd name="connsiteY4" fmla="*/ 414002 h 907429"/>
              <a:gd name="connsiteX0" fmla="*/ 8 w 3256726"/>
              <a:gd name="connsiteY0" fmla="*/ 418409 h 911836"/>
              <a:gd name="connsiteX1" fmla="*/ 1436005 w 3256726"/>
              <a:gd name="connsiteY1" fmla="*/ 17692 h 911836"/>
              <a:gd name="connsiteX2" fmla="*/ 3256726 w 3256726"/>
              <a:gd name="connsiteY2" fmla="*/ 891095 h 911836"/>
              <a:gd name="connsiteX3" fmla="*/ 1452062 w 3256726"/>
              <a:gd name="connsiteY3" fmla="*/ 369074 h 911836"/>
              <a:gd name="connsiteX4" fmla="*/ 8 w 3256726"/>
              <a:gd name="connsiteY4" fmla="*/ 418409 h 911836"/>
              <a:gd name="connsiteX0" fmla="*/ 8 w 3256726"/>
              <a:gd name="connsiteY0" fmla="*/ 410031 h 903458"/>
              <a:gd name="connsiteX1" fmla="*/ 1436005 w 3256726"/>
              <a:gd name="connsiteY1" fmla="*/ 9314 h 903458"/>
              <a:gd name="connsiteX2" fmla="*/ 3256726 w 3256726"/>
              <a:gd name="connsiteY2" fmla="*/ 882717 h 903458"/>
              <a:gd name="connsiteX3" fmla="*/ 1452062 w 3256726"/>
              <a:gd name="connsiteY3" fmla="*/ 360696 h 903458"/>
              <a:gd name="connsiteX4" fmla="*/ 8 w 3256726"/>
              <a:gd name="connsiteY4" fmla="*/ 410031 h 903458"/>
              <a:gd name="connsiteX0" fmla="*/ 755 w 3257473"/>
              <a:gd name="connsiteY0" fmla="*/ 491331 h 984758"/>
              <a:gd name="connsiteX1" fmla="*/ 1302491 w 3257473"/>
              <a:gd name="connsiteY1" fmla="*/ 8128 h 984758"/>
              <a:gd name="connsiteX2" fmla="*/ 3257473 w 3257473"/>
              <a:gd name="connsiteY2" fmla="*/ 964017 h 984758"/>
              <a:gd name="connsiteX3" fmla="*/ 1452809 w 3257473"/>
              <a:gd name="connsiteY3" fmla="*/ 441996 h 984758"/>
              <a:gd name="connsiteX4" fmla="*/ 755 w 3257473"/>
              <a:gd name="connsiteY4" fmla="*/ 491331 h 984758"/>
              <a:gd name="connsiteX0" fmla="*/ 497 w 3257215"/>
              <a:gd name="connsiteY0" fmla="*/ 464382 h 957809"/>
              <a:gd name="connsiteX1" fmla="*/ 1328972 w 3257215"/>
              <a:gd name="connsiteY1" fmla="*/ 8486 h 957809"/>
              <a:gd name="connsiteX2" fmla="*/ 3257215 w 3257215"/>
              <a:gd name="connsiteY2" fmla="*/ 937068 h 957809"/>
              <a:gd name="connsiteX3" fmla="*/ 1452551 w 3257215"/>
              <a:gd name="connsiteY3" fmla="*/ 415047 h 957809"/>
              <a:gd name="connsiteX4" fmla="*/ 497 w 3257215"/>
              <a:gd name="connsiteY4" fmla="*/ 464382 h 957809"/>
              <a:gd name="connsiteX0" fmla="*/ 1575 w 3258293"/>
              <a:gd name="connsiteY0" fmla="*/ 464374 h 957707"/>
              <a:gd name="connsiteX1" fmla="*/ 1330050 w 3258293"/>
              <a:gd name="connsiteY1" fmla="*/ 8478 h 957707"/>
              <a:gd name="connsiteX2" fmla="*/ 3258293 w 3258293"/>
              <a:gd name="connsiteY2" fmla="*/ 937060 h 957707"/>
              <a:gd name="connsiteX3" fmla="*/ 1555526 w 3258293"/>
              <a:gd name="connsiteY3" fmla="*/ 411951 h 957707"/>
              <a:gd name="connsiteX4" fmla="*/ 1575 w 3258293"/>
              <a:gd name="connsiteY4" fmla="*/ 464374 h 957707"/>
              <a:gd name="connsiteX0" fmla="*/ 1338 w 3258056"/>
              <a:gd name="connsiteY0" fmla="*/ 464341 h 957297"/>
              <a:gd name="connsiteX1" fmla="*/ 1329813 w 3258056"/>
              <a:gd name="connsiteY1" fmla="*/ 8445 h 957297"/>
              <a:gd name="connsiteX2" fmla="*/ 3258056 w 3258056"/>
              <a:gd name="connsiteY2" fmla="*/ 937027 h 957297"/>
              <a:gd name="connsiteX3" fmla="*/ 1536712 w 3258056"/>
              <a:gd name="connsiteY3" fmla="*/ 399249 h 957297"/>
              <a:gd name="connsiteX4" fmla="*/ 1338 w 3258056"/>
              <a:gd name="connsiteY4" fmla="*/ 464341 h 957297"/>
              <a:gd name="connsiteX0" fmla="*/ 1338 w 3258056"/>
              <a:gd name="connsiteY0" fmla="*/ 464341 h 957967"/>
              <a:gd name="connsiteX1" fmla="*/ 1329813 w 3258056"/>
              <a:gd name="connsiteY1" fmla="*/ 8445 h 957967"/>
              <a:gd name="connsiteX2" fmla="*/ 3258056 w 3258056"/>
              <a:gd name="connsiteY2" fmla="*/ 937027 h 957967"/>
              <a:gd name="connsiteX3" fmla="*/ 1536712 w 3258056"/>
              <a:gd name="connsiteY3" fmla="*/ 399249 h 957967"/>
              <a:gd name="connsiteX4" fmla="*/ 1338 w 3258056"/>
              <a:gd name="connsiteY4" fmla="*/ 464341 h 957967"/>
              <a:gd name="connsiteX0" fmla="*/ 1338 w 3258056"/>
              <a:gd name="connsiteY0" fmla="*/ 464341 h 957457"/>
              <a:gd name="connsiteX1" fmla="*/ 1329813 w 3258056"/>
              <a:gd name="connsiteY1" fmla="*/ 8445 h 957457"/>
              <a:gd name="connsiteX2" fmla="*/ 3258056 w 3258056"/>
              <a:gd name="connsiteY2" fmla="*/ 937027 h 957457"/>
              <a:gd name="connsiteX3" fmla="*/ 1536712 w 3258056"/>
              <a:gd name="connsiteY3" fmla="*/ 399249 h 957457"/>
              <a:gd name="connsiteX4" fmla="*/ 1338 w 3258056"/>
              <a:gd name="connsiteY4" fmla="*/ 464341 h 957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8056" h="957457">
                <a:moveTo>
                  <a:pt x="1338" y="464341"/>
                </a:moveTo>
                <a:cubicBezTo>
                  <a:pt x="-33145" y="399207"/>
                  <a:pt x="604062" y="-68099"/>
                  <a:pt x="1329813" y="8445"/>
                </a:cubicBezTo>
                <a:cubicBezTo>
                  <a:pt x="2055564" y="84989"/>
                  <a:pt x="3258056" y="800432"/>
                  <a:pt x="3258056" y="937027"/>
                </a:cubicBezTo>
                <a:cubicBezTo>
                  <a:pt x="3258056" y="1073622"/>
                  <a:pt x="2220801" y="483671"/>
                  <a:pt x="1536712" y="399249"/>
                </a:cubicBezTo>
                <a:cubicBezTo>
                  <a:pt x="852623" y="314827"/>
                  <a:pt x="35821" y="529475"/>
                  <a:pt x="1338" y="464341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408B4379-2202-13E3-996C-CAB96793CE4D}"/>
              </a:ext>
            </a:extLst>
          </p:cNvPr>
          <p:cNvSpPr/>
          <p:nvPr/>
        </p:nvSpPr>
        <p:spPr>
          <a:xfrm>
            <a:off x="6733346" y="5921115"/>
            <a:ext cx="4486791" cy="32974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FBFFF209-04DF-6426-1D4B-0A0C45D0F2DA}"/>
              </a:ext>
            </a:extLst>
          </p:cNvPr>
          <p:cNvSpPr/>
          <p:nvPr/>
        </p:nvSpPr>
        <p:spPr>
          <a:xfrm>
            <a:off x="8219255" y="5360127"/>
            <a:ext cx="752358" cy="67455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0F36154D-116C-53A2-7011-8ED3C445F3C9}"/>
              </a:ext>
            </a:extLst>
          </p:cNvPr>
          <p:cNvSpPr txBox="1"/>
          <p:nvPr/>
        </p:nvSpPr>
        <p:spPr>
          <a:xfrm>
            <a:off x="1338641" y="5749889"/>
            <a:ext cx="387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endParaRPr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D10CE289-27AA-69E3-0D74-FBC479BBBE5C}"/>
              </a:ext>
            </a:extLst>
          </p:cNvPr>
          <p:cNvSpPr txBox="1"/>
          <p:nvPr/>
        </p:nvSpPr>
        <p:spPr>
          <a:xfrm>
            <a:off x="6005957" y="6002834"/>
            <a:ext cx="387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A09E153-73C5-472F-2AC4-386D1F893DBC}"/>
              </a:ext>
            </a:extLst>
          </p:cNvPr>
          <p:cNvSpPr txBox="1"/>
          <p:nvPr/>
        </p:nvSpPr>
        <p:spPr>
          <a:xfrm>
            <a:off x="7081545" y="4672316"/>
            <a:ext cx="387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endParaRPr lang="zh-CN" altLang="en-US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5AD44504-1CB1-D2AF-A5DA-F2FF8782CBBE}"/>
              </a:ext>
            </a:extLst>
          </p:cNvPr>
          <p:cNvSpPr txBox="1"/>
          <p:nvPr/>
        </p:nvSpPr>
        <p:spPr>
          <a:xfrm>
            <a:off x="2891919" y="5581522"/>
            <a:ext cx="387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endParaRPr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EF66EC3D-360A-4CE6-C465-DCAD9F7222EA}"/>
              </a:ext>
            </a:extLst>
          </p:cNvPr>
          <p:cNvSpPr txBox="1"/>
          <p:nvPr/>
        </p:nvSpPr>
        <p:spPr>
          <a:xfrm>
            <a:off x="4772233" y="5310394"/>
            <a:ext cx="387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A4BE113-7BD5-294A-CC9C-B0FAB0FB1FDA}"/>
              </a:ext>
            </a:extLst>
          </p:cNvPr>
          <p:cNvSpPr txBox="1"/>
          <p:nvPr/>
        </p:nvSpPr>
        <p:spPr>
          <a:xfrm>
            <a:off x="9075163" y="3822695"/>
            <a:ext cx="387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</a:t>
            </a:r>
            <a:endParaRPr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3123C54-5311-0623-F362-D94EB38DF255}"/>
              </a:ext>
            </a:extLst>
          </p:cNvPr>
          <p:cNvSpPr txBox="1"/>
          <p:nvPr/>
        </p:nvSpPr>
        <p:spPr>
          <a:xfrm>
            <a:off x="8971613" y="5313262"/>
            <a:ext cx="387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endParaRPr lang="zh-CN" altLang="en-US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5000A369-E717-D158-37E3-5A300FD243C7}"/>
              </a:ext>
            </a:extLst>
          </p:cNvPr>
          <p:cNvSpPr txBox="1"/>
          <p:nvPr/>
        </p:nvSpPr>
        <p:spPr>
          <a:xfrm>
            <a:off x="3862527" y="4525620"/>
            <a:ext cx="387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64EA777F-7759-A568-FF5D-AEF99364445D}"/>
              </a:ext>
            </a:extLst>
          </p:cNvPr>
          <p:cNvSpPr txBox="1"/>
          <p:nvPr/>
        </p:nvSpPr>
        <p:spPr>
          <a:xfrm>
            <a:off x="2413773" y="3924564"/>
            <a:ext cx="387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CC478509-77B6-4679-07FD-ACF2FC265A05}"/>
              </a:ext>
            </a:extLst>
          </p:cNvPr>
          <p:cNvSpPr txBox="1"/>
          <p:nvPr/>
        </p:nvSpPr>
        <p:spPr>
          <a:xfrm>
            <a:off x="10732860" y="5633502"/>
            <a:ext cx="387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endParaRPr lang="zh-CN" altLang="en-US" dirty="0"/>
          </a:p>
        </p:txBody>
      </p:sp>
      <p:pic>
        <p:nvPicPr>
          <p:cNvPr id="50" name="图形 49" descr="困惑的脸轮廓 纯色填充">
            <a:extLst>
              <a:ext uri="{FF2B5EF4-FFF2-40B4-BE49-F238E27FC236}">
                <a16:creationId xmlns:a16="http://schemas.microsoft.com/office/drawing/2014/main" id="{0D9350FD-BA16-12BA-72E1-15B4AD947A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717505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554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21" grpId="0" animBg="1"/>
      <p:bldP spid="22" grpId="0" animBg="1"/>
      <p:bldP spid="27" grpId="0" animBg="1"/>
      <p:bldP spid="28" grpId="0" animBg="1"/>
      <p:bldP spid="29" grpId="0" animBg="1"/>
      <p:bldP spid="33" grpId="0" animBg="1"/>
      <p:bldP spid="36" grpId="0" animBg="1"/>
      <p:bldP spid="37" grpId="0" animBg="1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特殊轨道类型动力学特征</a:t>
            </a:r>
          </a:p>
        </p:txBody>
      </p:sp>
      <p:pic>
        <p:nvPicPr>
          <p:cNvPr id="4" name="图片 1" descr="geo_belt1.png">
            <a:extLst>
              <a:ext uri="{FF2B5EF4-FFF2-40B4-BE49-F238E27FC236}">
                <a16:creationId xmlns:a16="http://schemas.microsoft.com/office/drawing/2014/main" id="{472AE6F5-3856-3773-0BF6-487262765A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1200"/>
            <a:ext cx="8529128" cy="5970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内容占位符 3">
            <a:extLst>
              <a:ext uri="{FF2B5EF4-FFF2-40B4-BE49-F238E27FC236}">
                <a16:creationId xmlns:a16="http://schemas.microsoft.com/office/drawing/2014/main" id="{F3E60525-BE9F-E4F4-06B2-040C545CC4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0593" y="1567518"/>
            <a:ext cx="4106962" cy="409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93A6E93-D827-FFAA-15D3-0BF4FCDD3042}"/>
              </a:ext>
            </a:extLst>
          </p:cNvPr>
          <p:cNvSpPr txBox="1"/>
          <p:nvPr/>
        </p:nvSpPr>
        <p:spPr>
          <a:xfrm>
            <a:off x="11085226" y="5352603"/>
            <a:ext cx="11023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GB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ESA, 2016</a:t>
            </a:r>
            <a:endParaRPr lang="zh-CN" altLang="en-US" sz="11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0496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351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地球同步轨道 </a:t>
            </a:r>
            <a:r>
              <a:rPr lang="en-GB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Geosynchronous orbit (GSO / GEO)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平运动周期与地球自转周期一致：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恒星日（非</a:t>
            </a: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24h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4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地球静止轨道（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Geostationary orbit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GEO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特殊轨道类型动力学特征</a:t>
            </a:r>
          </a:p>
        </p:txBody>
      </p:sp>
      <p:pic>
        <p:nvPicPr>
          <p:cNvPr id="2" name="图片 3" descr="01300000335934123519264097216_s.gif">
            <a:extLst>
              <a:ext uri="{FF2B5EF4-FFF2-40B4-BE49-F238E27FC236}">
                <a16:creationId xmlns:a16="http://schemas.microsoft.com/office/drawing/2014/main" id="{5D994547-BFFF-C21A-BDB4-804A24C33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5437" y="2260924"/>
            <a:ext cx="2901557" cy="2903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2">
            <a:extLst>
              <a:ext uri="{FF2B5EF4-FFF2-40B4-BE49-F238E27FC236}">
                <a16:creationId xmlns:a16="http://schemas.microsoft.com/office/drawing/2014/main" id="{E4365EEB-63BA-6390-912A-6C75F2607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" b="23111"/>
          <a:stretch>
            <a:fillRect/>
          </a:stretch>
        </p:blipFill>
        <p:spPr bwMode="auto">
          <a:xfrm>
            <a:off x="212407" y="2499785"/>
            <a:ext cx="8807450" cy="114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6B387F1-D74B-D611-DFB6-3471ECDB7344}"/>
              </a:ext>
            </a:extLst>
          </p:cNvPr>
          <p:cNvSpPr txBox="1"/>
          <p:nvPr/>
        </p:nvSpPr>
        <p:spPr>
          <a:xfrm>
            <a:off x="2283280" y="4362540"/>
            <a:ext cx="49036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a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= 42164 km + </a:t>
            </a:r>
            <a:r>
              <a:rPr lang="en-US" altLang="zh-CN" sz="2400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Δ</a:t>
            </a:r>
            <a:r>
              <a:rPr lang="en-US" altLang="zh-CN" sz="2400" i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, </a:t>
            </a:r>
            <a:r>
              <a:rPr lang="en-US" altLang="zh-CN" sz="2400" i="1" dirty="0" err="1">
                <a:solidFill>
                  <a:srgbClr val="0000FF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en-US" altLang="zh-CN" sz="2400" i="1" dirty="0">
                <a:solidFill>
                  <a:srgbClr val="0000FF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~ 0, </a:t>
            </a:r>
            <a:r>
              <a:rPr lang="en-US" altLang="zh-CN" sz="2400" i="1" dirty="0">
                <a:solidFill>
                  <a:srgbClr val="0000FF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e </a:t>
            </a: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~ 0 </a:t>
            </a:r>
            <a:r>
              <a:rPr lang="zh-CN" altLang="en-US" sz="2400" dirty="0">
                <a:solidFill>
                  <a:srgbClr val="0000FF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endParaRPr lang="zh-CN" altLang="en-US" sz="2400" dirty="0">
              <a:solidFill>
                <a:srgbClr val="0000FF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A59EEA9-17BC-5148-AD02-C2E61F177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841" y="5940145"/>
            <a:ext cx="3580879" cy="655225"/>
          </a:xfrm>
          <a:prstGeom prst="rect">
            <a:avLst/>
          </a:prstGeom>
        </p:spPr>
      </p:pic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CB709824-9790-8487-8365-305F875F18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7777339"/>
              </p:ext>
            </p:extLst>
          </p:nvPr>
        </p:nvGraphicFramePr>
        <p:xfrm>
          <a:off x="4519219" y="5332701"/>
          <a:ext cx="7597775" cy="658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4030560" imgH="349920" progId="Equation.AxMath">
                  <p:embed/>
                </p:oleObj>
              </mc:Choice>
              <mc:Fallback>
                <p:oleObj name="AxMath" r:id="rId5" imgW="4030560" imgH="3499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9219" y="5332701"/>
                        <a:ext cx="7597775" cy="658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2B21FAD3-756E-9AEC-2B58-CE8B2FDD31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641" y="5318414"/>
            <a:ext cx="2762559" cy="69265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EA3C21B-B568-0CDF-B016-AF2199B78D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9641" y="4774220"/>
            <a:ext cx="1937891" cy="654038"/>
          </a:xfrm>
          <a:prstGeom prst="rect">
            <a:avLst/>
          </a:prstGeom>
        </p:spPr>
      </p:pic>
      <p:sp>
        <p:nvSpPr>
          <p:cNvPr id="11" name="箭头: 右 10">
            <a:extLst>
              <a:ext uri="{FF2B5EF4-FFF2-40B4-BE49-F238E27FC236}">
                <a16:creationId xmlns:a16="http://schemas.microsoft.com/office/drawing/2014/main" id="{CD491625-738C-2DC9-D652-ECEC4B7E4333}"/>
              </a:ext>
            </a:extLst>
          </p:cNvPr>
          <p:cNvSpPr/>
          <p:nvPr/>
        </p:nvSpPr>
        <p:spPr>
          <a:xfrm>
            <a:off x="3810000" y="5297678"/>
            <a:ext cx="539262" cy="64246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1C99E0F6-A8BE-9E8B-B5B8-27EC786C35D5}"/>
              </a:ext>
            </a:extLst>
          </p:cNvPr>
          <p:cNvSpPr/>
          <p:nvPr/>
        </p:nvSpPr>
        <p:spPr>
          <a:xfrm>
            <a:off x="3950677" y="2831276"/>
            <a:ext cx="5069180" cy="31273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8E49D22-5A28-88CE-9C11-59692DA0A0BD}"/>
              </a:ext>
            </a:extLst>
          </p:cNvPr>
          <p:cNvSpPr txBox="1"/>
          <p:nvPr/>
        </p:nvSpPr>
        <p:spPr>
          <a:xfrm>
            <a:off x="7872198" y="2020696"/>
            <a:ext cx="19754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范围分布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5" name="图形 14" descr="困惑的脸轮廓 纯色填充">
            <a:extLst>
              <a:ext uri="{FF2B5EF4-FFF2-40B4-BE49-F238E27FC236}">
                <a16:creationId xmlns:a16="http://schemas.microsoft.com/office/drawing/2014/main" id="{9E059762-BE47-6203-C3B6-385D94054A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717505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079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animBg="1"/>
      <p:bldP spid="12" grpId="0" animBg="1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2273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地球同步轨道带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J</a:t>
            </a:r>
            <a:r>
              <a:rPr lang="en-US" altLang="zh-CN" sz="24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22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引起的共振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特殊轨道类型动力学特征</a:t>
            </a:r>
          </a:p>
        </p:txBody>
      </p:sp>
      <p:pic>
        <p:nvPicPr>
          <p:cNvPr id="7" name="图片 6" descr="图示&#10;&#10;描述已自动生成">
            <a:extLst>
              <a:ext uri="{FF2B5EF4-FFF2-40B4-BE49-F238E27FC236}">
                <a16:creationId xmlns:a16="http://schemas.microsoft.com/office/drawing/2014/main" id="{C69D67B3-8FC9-1156-1AA6-746081022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7437" y="1733748"/>
            <a:ext cx="5181600" cy="3705225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AE326F0C-E59E-081D-77AD-103E8C569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18" y="5438973"/>
            <a:ext cx="6194425" cy="93624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B9C781E-0EBF-3BD4-6894-5FEACF361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6272" y="6375213"/>
            <a:ext cx="977958" cy="283093"/>
          </a:xfrm>
          <a:prstGeom prst="rect">
            <a:avLst/>
          </a:prstGeom>
          <a:ln>
            <a:solidFill>
              <a:srgbClr val="0000FF"/>
            </a:solidFill>
          </a:ln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B8046CB4-55F8-68CD-190C-83D1C503018D}"/>
              </a:ext>
            </a:extLst>
          </p:cNvPr>
          <p:cNvSpPr/>
          <p:nvPr/>
        </p:nvSpPr>
        <p:spPr>
          <a:xfrm>
            <a:off x="2409125" y="5438973"/>
            <a:ext cx="514018" cy="52488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87201B1-41BF-106C-D660-44999F01B7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4206" y="2307205"/>
            <a:ext cx="2655575" cy="297096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C0282C6-BE5B-25D3-860D-78F1752411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5358" y="5574725"/>
            <a:ext cx="5459624" cy="483840"/>
          </a:xfrm>
          <a:prstGeom prst="rect">
            <a:avLst/>
          </a:prstGeom>
        </p:spPr>
      </p:pic>
      <p:sp>
        <p:nvSpPr>
          <p:cNvPr id="13" name="箭头: 右 12">
            <a:extLst>
              <a:ext uri="{FF2B5EF4-FFF2-40B4-BE49-F238E27FC236}">
                <a16:creationId xmlns:a16="http://schemas.microsoft.com/office/drawing/2014/main" id="{F732ECF4-535D-FE9D-1BEA-BBDB46F8BCB0}"/>
              </a:ext>
            </a:extLst>
          </p:cNvPr>
          <p:cNvSpPr/>
          <p:nvPr/>
        </p:nvSpPr>
        <p:spPr>
          <a:xfrm>
            <a:off x="5838991" y="5533683"/>
            <a:ext cx="514018" cy="52488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5A05E3-219A-C9BC-A594-96864E21D51E}"/>
              </a:ext>
            </a:extLst>
          </p:cNvPr>
          <p:cNvSpPr txBox="1"/>
          <p:nvPr/>
        </p:nvSpPr>
        <p:spPr>
          <a:xfrm>
            <a:off x="4162515" y="3241598"/>
            <a:ext cx="24528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</a:rPr>
              <a:t>42166 km</a:t>
            </a:r>
            <a:endParaRPr lang="zh-CN" altLang="en-US" sz="2400" dirty="0"/>
          </a:p>
        </p:txBody>
      </p:sp>
      <p:pic>
        <p:nvPicPr>
          <p:cNvPr id="15" name="图形 14" descr="紧张的脸轮廓 纯色填充">
            <a:extLst>
              <a:ext uri="{FF2B5EF4-FFF2-40B4-BE49-F238E27FC236}">
                <a16:creationId xmlns:a16="http://schemas.microsoft.com/office/drawing/2014/main" id="{488ACB80-ED27-0F15-3201-C4135862BA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715739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55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1781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地球同步轨道带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日月作用：沿经典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Laplace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平面进动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特殊轨道类型动力学特征</a:t>
            </a:r>
          </a:p>
        </p:txBody>
      </p:sp>
      <p:pic>
        <p:nvPicPr>
          <p:cNvPr id="7" name="Picture 2" descr="Fig1">
            <a:extLst>
              <a:ext uri="{FF2B5EF4-FFF2-40B4-BE49-F238E27FC236}">
                <a16:creationId xmlns:a16="http://schemas.microsoft.com/office/drawing/2014/main" id="{554DBDD2-06AA-8017-250A-39A40AA815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2" r="12082" b="5294"/>
          <a:stretch/>
        </p:blipFill>
        <p:spPr bwMode="auto">
          <a:xfrm>
            <a:off x="1466850" y="4016272"/>
            <a:ext cx="4478215" cy="2597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3549343F-8FB9-8818-BF3D-D9707C87F9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3410395"/>
              </p:ext>
            </p:extLst>
          </p:nvPr>
        </p:nvGraphicFramePr>
        <p:xfrm>
          <a:off x="1212085" y="2367468"/>
          <a:ext cx="4984750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2492280" imgH="581760" progId="Equation.AxMath">
                  <p:embed/>
                </p:oleObj>
              </mc:Choice>
              <mc:Fallback>
                <p:oleObj name="AxMath" r:id="rId3" imgW="2492280" imgH="5817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2085" y="2367468"/>
                        <a:ext cx="4984750" cy="1162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B05443B2-EC9D-25EC-8D13-CCFF95E7EC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758622"/>
              </p:ext>
            </p:extLst>
          </p:nvPr>
        </p:nvGraphicFramePr>
        <p:xfrm>
          <a:off x="3047512" y="5479655"/>
          <a:ext cx="1557458" cy="509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064160" imgH="347040" progId="Equation.AxMath">
                  <p:embed/>
                </p:oleObj>
              </mc:Choice>
              <mc:Fallback>
                <p:oleObj name="AxMath" r:id="rId5" imgW="1064160" imgH="3470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47512" y="5479655"/>
                        <a:ext cx="1557458" cy="509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图片 11">
            <a:extLst>
              <a:ext uri="{FF2B5EF4-FFF2-40B4-BE49-F238E27FC236}">
                <a16:creationId xmlns:a16="http://schemas.microsoft.com/office/drawing/2014/main" id="{2EAE4397-CD81-E9D8-D7DE-B48D73C4AFB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352" t="10268" r="22232" b="19287"/>
          <a:stretch/>
        </p:blipFill>
        <p:spPr>
          <a:xfrm>
            <a:off x="7204746" y="3714822"/>
            <a:ext cx="2950345" cy="289875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71816F1-3E31-A4EC-7933-BDA1E975B00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345" t="11768" r="21757" b="17581"/>
          <a:stretch/>
        </p:blipFill>
        <p:spPr>
          <a:xfrm>
            <a:off x="7204746" y="711199"/>
            <a:ext cx="2975140" cy="290724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E1925C4-E9E1-026A-8D82-1E62710E0540}"/>
              </a:ext>
            </a:extLst>
          </p:cNvPr>
          <p:cNvSpPr txBox="1"/>
          <p:nvPr/>
        </p:nvSpPr>
        <p:spPr>
          <a:xfrm>
            <a:off x="10222165" y="1872433"/>
            <a:ext cx="15195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初始角度</a:t>
            </a:r>
            <a:r>
              <a:rPr lang="en-US" altLang="zh-CN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40°</a:t>
            </a:r>
            <a:endParaRPr lang="zh-CN" altLang="en-US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FCDE2A3-DE41-78D7-9548-97917DBFCD75}"/>
              </a:ext>
            </a:extLst>
          </p:cNvPr>
          <p:cNvSpPr txBox="1"/>
          <p:nvPr/>
        </p:nvSpPr>
        <p:spPr>
          <a:xfrm>
            <a:off x="10222164" y="4979533"/>
            <a:ext cx="15195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初始角度</a:t>
            </a:r>
            <a:r>
              <a:rPr lang="en-US" altLang="zh-CN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0°</a:t>
            </a:r>
            <a:endParaRPr lang="zh-CN" altLang="en-US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C3F00F31-9D91-DEA0-0B37-0E61E167C8F8}"/>
              </a:ext>
            </a:extLst>
          </p:cNvPr>
          <p:cNvCxnSpPr/>
          <p:nvPr/>
        </p:nvCxnSpPr>
        <p:spPr>
          <a:xfrm flipV="1">
            <a:off x="4448175" y="2241765"/>
            <a:ext cx="2562225" cy="339510"/>
          </a:xfrm>
          <a:prstGeom prst="straightConnector1">
            <a:avLst/>
          </a:prstGeom>
          <a:ln w="38100">
            <a:solidFill>
              <a:srgbClr val="061E37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07FDC448-FF02-392B-6F02-0A93B67F7212}"/>
              </a:ext>
            </a:extLst>
          </p:cNvPr>
          <p:cNvCxnSpPr>
            <a:cxnSpLocks/>
          </p:cNvCxnSpPr>
          <p:nvPr/>
        </p:nvCxnSpPr>
        <p:spPr>
          <a:xfrm>
            <a:off x="4371975" y="3371014"/>
            <a:ext cx="2628958" cy="1314955"/>
          </a:xfrm>
          <a:prstGeom prst="straightConnector1">
            <a:avLst/>
          </a:prstGeom>
          <a:ln w="38100">
            <a:solidFill>
              <a:srgbClr val="061E37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316B019D-9507-997E-8769-65B95A688B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98393"/>
              </p:ext>
            </p:extLst>
          </p:nvPr>
        </p:nvGraphicFramePr>
        <p:xfrm>
          <a:off x="731568" y="3563810"/>
          <a:ext cx="5376496" cy="3020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3561480" imgH="199800" progId="Equation.AxMath">
                  <p:embed/>
                </p:oleObj>
              </mc:Choice>
              <mc:Fallback>
                <p:oleObj name="AxMath" r:id="rId9" imgW="356148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31568" y="3563810"/>
                        <a:ext cx="5376496" cy="3020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2" name="图形 21" descr="紧张的脸轮廓 纯色填充">
            <a:extLst>
              <a:ext uri="{FF2B5EF4-FFF2-40B4-BE49-F238E27FC236}">
                <a16:creationId xmlns:a16="http://schemas.microsoft.com/office/drawing/2014/main" id="{70892952-3B3F-B108-D4FB-958EE476E07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0" y="715739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5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地球同步轨道带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特殊轨道类型动力学特征</a:t>
            </a:r>
          </a:p>
        </p:txBody>
      </p:sp>
      <p:pic>
        <p:nvPicPr>
          <p:cNvPr id="2" name="图片 1" descr="地图&#10;&#10;描述已自动生成">
            <a:extLst>
              <a:ext uri="{FF2B5EF4-FFF2-40B4-BE49-F238E27FC236}">
                <a16:creationId xmlns:a16="http://schemas.microsoft.com/office/drawing/2014/main" id="{A092654F-7521-1CCF-E757-A3BA6C93C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903" y="811353"/>
            <a:ext cx="8610600" cy="5838825"/>
          </a:xfrm>
          <a:prstGeom prst="rect">
            <a:avLst/>
          </a:prstGeom>
        </p:spPr>
      </p:pic>
      <p:pic>
        <p:nvPicPr>
          <p:cNvPr id="4" name="Picture 2" descr="fig3">
            <a:extLst>
              <a:ext uri="{FF2B5EF4-FFF2-40B4-BE49-F238E27FC236}">
                <a16:creationId xmlns:a16="http://schemas.microsoft.com/office/drawing/2014/main" id="{3FD5814D-ECD2-541D-9FFE-F96861845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4" r="49768"/>
          <a:stretch/>
        </p:blipFill>
        <p:spPr bwMode="auto">
          <a:xfrm>
            <a:off x="407987" y="1956227"/>
            <a:ext cx="2765686" cy="426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形 5" descr="紧张的脸轮廓 纯色填充">
            <a:extLst>
              <a:ext uri="{FF2B5EF4-FFF2-40B4-BE49-F238E27FC236}">
                <a16:creationId xmlns:a16="http://schemas.microsoft.com/office/drawing/2014/main" id="{C23CD261-A46B-1662-A35A-3A29A64096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715739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991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709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地球同步轨道带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主要力学因素：     地球非球形田谐项 、       日月第三体引力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主要动力学机制：      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1:1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轨道共振    、     轨道面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Laplace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进动 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特殊轨道类型动力学特征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807B6EAF-4197-5862-11FC-38748D36B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8686" y="3214740"/>
            <a:ext cx="4725988" cy="2782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C8A660A-9DC6-1049-0EDD-66F7EAA86549}"/>
              </a:ext>
            </a:extLst>
          </p:cNvPr>
          <p:cNvSpPr txBox="1"/>
          <p:nvPr/>
        </p:nvSpPr>
        <p:spPr>
          <a:xfrm>
            <a:off x="4793326" y="6064983"/>
            <a:ext cx="27767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8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同步轨道带</a:t>
            </a:r>
            <a:endParaRPr lang="en-US" altLang="zh-CN" sz="1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（目前尚未有严格的定义）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F8DDAADA-983E-38C2-AEBE-1674D19499D2}"/>
              </a:ext>
            </a:extLst>
          </p:cNvPr>
          <p:cNvCxnSpPr/>
          <p:nvPr/>
        </p:nvCxnSpPr>
        <p:spPr>
          <a:xfrm>
            <a:off x="5036695" y="2855626"/>
            <a:ext cx="269823" cy="16189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6EA4695A-882C-F002-C971-958A3BB6ACC0}"/>
              </a:ext>
            </a:extLst>
          </p:cNvPr>
          <p:cNvCxnSpPr>
            <a:cxnSpLocks/>
          </p:cNvCxnSpPr>
          <p:nvPr/>
        </p:nvCxnSpPr>
        <p:spPr>
          <a:xfrm flipH="1">
            <a:off x="4557010" y="2855626"/>
            <a:ext cx="3507698" cy="8431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形 8" descr="紧张的脸轮廓 纯色填充">
            <a:extLst>
              <a:ext uri="{FF2B5EF4-FFF2-40B4-BE49-F238E27FC236}">
                <a16:creationId xmlns:a16="http://schemas.microsoft.com/office/drawing/2014/main" id="{0A11B4E4-9C09-8BFE-0E48-823B003FF4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715739"/>
            <a:ext cx="571360" cy="5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438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36196</TotalTime>
  <Words>778</Words>
  <Application>Microsoft Office PowerPoint</Application>
  <PresentationFormat>宽屏</PresentationFormat>
  <Paragraphs>159</Paragraphs>
  <Slides>18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等线</vt:lpstr>
      <vt:lpstr>华文行楷</vt:lpstr>
      <vt:lpstr>微软雅黑</vt:lpstr>
      <vt:lpstr>Arial</vt:lpstr>
      <vt:lpstr>Calibri</vt:lpstr>
      <vt:lpstr>Times New Roman</vt:lpstr>
      <vt:lpstr>数学物理科学部 模板</vt:lpstr>
      <vt:lpstr>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Lin Hou-Yuan</cp:lastModifiedBy>
  <cp:revision>288</cp:revision>
  <dcterms:created xsi:type="dcterms:W3CDTF">2022-10-24T14:28:29Z</dcterms:created>
  <dcterms:modified xsi:type="dcterms:W3CDTF">2023-08-14T09:32:22Z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